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2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3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8" r:id="rId3"/>
    <p:sldId id="318" r:id="rId4"/>
    <p:sldId id="346" r:id="rId5"/>
    <p:sldId id="347" r:id="rId6"/>
    <p:sldId id="431" r:id="rId7"/>
    <p:sldId id="363" r:id="rId8"/>
    <p:sldId id="296" r:id="rId9"/>
    <p:sldId id="448" r:id="rId10"/>
    <p:sldId id="364" r:id="rId11"/>
    <p:sldId id="266" r:id="rId12"/>
    <p:sldId id="444" r:id="rId13"/>
    <p:sldId id="450" r:id="rId14"/>
    <p:sldId id="287" r:id="rId15"/>
    <p:sldId id="411" r:id="rId16"/>
    <p:sldId id="289" r:id="rId17"/>
    <p:sldId id="290" r:id="rId18"/>
    <p:sldId id="462" r:id="rId19"/>
    <p:sldId id="446" r:id="rId20"/>
    <p:sldId id="436" r:id="rId21"/>
    <p:sldId id="438" r:id="rId22"/>
    <p:sldId id="441" r:id="rId23"/>
    <p:sldId id="440" r:id="rId24"/>
    <p:sldId id="451" r:id="rId25"/>
    <p:sldId id="439" r:id="rId26"/>
    <p:sldId id="317" r:id="rId27"/>
    <p:sldId id="395" r:id="rId28"/>
    <p:sldId id="427" r:id="rId29"/>
    <p:sldId id="376" r:id="rId30"/>
    <p:sldId id="442" r:id="rId31"/>
    <p:sldId id="405" r:id="rId32"/>
    <p:sldId id="429" r:id="rId33"/>
    <p:sldId id="453" r:id="rId34"/>
    <p:sldId id="399" r:id="rId35"/>
    <p:sldId id="349" r:id="rId36"/>
    <p:sldId id="360" r:id="rId37"/>
    <p:sldId id="454" r:id="rId38"/>
    <p:sldId id="445" r:id="rId39"/>
    <p:sldId id="343" r:id="rId40"/>
    <p:sldId id="345" r:id="rId41"/>
    <p:sldId id="447" r:id="rId42"/>
    <p:sldId id="262" r:id="rId43"/>
    <p:sldId id="455" r:id="rId44"/>
    <p:sldId id="35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33CC"/>
    <a:srgbClr val="CC99FF"/>
    <a:srgbClr val="996633"/>
    <a:srgbClr val="66FF66"/>
    <a:srgbClr val="95E6E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41431777549546E-2"/>
          <c:y val="0.14625803768839124"/>
          <c:w val="0.93197354406786104"/>
          <c:h val="0.603491333105524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(70)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BoCo (10)</c:v>
                </c:pt>
                <c:pt idx="5">
                  <c:v>Film (10)</c:v>
                </c:pt>
                <c:pt idx="6">
                  <c:v>EPD (9)</c:v>
                </c:pt>
                <c:pt idx="7">
                  <c:v>Song (6)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62</c:v>
                </c:pt>
                <c:pt idx="1">
                  <c:v>19</c:v>
                </c:pt>
                <c:pt idx="2">
                  <c:v>13</c:v>
                </c:pt>
                <c:pt idx="3">
                  <c:v>7</c:v>
                </c:pt>
                <c:pt idx="4">
                  <c:v>10</c:v>
                </c:pt>
                <c:pt idx="5">
                  <c:v>6</c:v>
                </c:pt>
                <c:pt idx="6">
                  <c:v>6</c:v>
                </c:pt>
                <c:pt idx="7">
                  <c:v>3</c:v>
                </c:pt>
                <c:pt idx="8">
                  <c:v>4</c:v>
                </c:pt>
                <c:pt idx="9">
                  <c:v>2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E-4FEF-BF5D-17BD40466D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(70)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BoCo (10)</c:v>
                </c:pt>
                <c:pt idx="5">
                  <c:v>Film (10)</c:v>
                </c:pt>
                <c:pt idx="6">
                  <c:v>EPD (9)</c:v>
                </c:pt>
                <c:pt idx="7">
                  <c:v>Song (6)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69DE-4FEF-BF5D-17BD40466D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(70)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BoCo (10)</c:v>
                </c:pt>
                <c:pt idx="5">
                  <c:v>Film (10)</c:v>
                </c:pt>
                <c:pt idx="6">
                  <c:v>EPD (9)</c:v>
                </c:pt>
                <c:pt idx="7">
                  <c:v>Song (6)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69DE-4FEF-BF5D-17BD40466D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(70)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BoCo (10)</c:v>
                </c:pt>
                <c:pt idx="5">
                  <c:v>Film (10)</c:v>
                </c:pt>
                <c:pt idx="6">
                  <c:v>EPD (9)</c:v>
                </c:pt>
                <c:pt idx="7">
                  <c:v>Song (6)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8</c:v>
                </c:pt>
                <c:pt idx="1">
                  <c:v>1</c:v>
                </c:pt>
                <c:pt idx="2">
                  <c:v>6</c:v>
                </c:pt>
                <c:pt idx="3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F-4E51-8675-489E18D9A8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(70)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BoCo (10)</c:v>
                </c:pt>
                <c:pt idx="5">
                  <c:v>Film (10)</c:v>
                </c:pt>
                <c:pt idx="6">
                  <c:v>EPD (9)</c:v>
                </c:pt>
                <c:pt idx="7">
                  <c:v>Song (6)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4ADF-4E51-8675-489E18D9A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0019808"/>
        <c:axId val="330020136"/>
      </c:barChart>
      <c:catAx>
        <c:axId val="33001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20136"/>
        <c:crosses val="autoZero"/>
        <c:auto val="1"/>
        <c:lblAlgn val="ctr"/>
        <c:lblOffset val="100"/>
        <c:noMultiLvlLbl val="0"/>
      </c:catAx>
      <c:valAx>
        <c:axId val="330020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1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4-4F37-A28F-31C2D3C1F7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54-4F37-A28F-31C2D3C1F7AB}"/>
              </c:ext>
            </c:extLst>
          </c:dPt>
          <c:dPt>
            <c:idx val="2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54-4F37-A28F-31C2D3C1F7AB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54-4F37-A28F-31C2D3C1F7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Another Degree</c:v>
                </c:pt>
                <c:pt idx="1">
                  <c:v>Oops</c:v>
                </c:pt>
                <c:pt idx="2">
                  <c:v>Music</c:v>
                </c:pt>
                <c:pt idx="3">
                  <c:v>B. Music Only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</c:v>
                </c:pt>
                <c:pt idx="2">
                  <c:v>2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54-4F37-A28F-31C2D3C1F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34</c:v>
                </c:pt>
                <c:pt idx="1">
                  <c:v>17</c:v>
                </c:pt>
                <c:pt idx="2">
                  <c:v>15</c:v>
                </c:pt>
                <c:pt idx="3">
                  <c:v>18</c:v>
                </c:pt>
                <c:pt idx="4">
                  <c:v>21</c:v>
                </c:pt>
                <c:pt idx="5">
                  <c:v>15</c:v>
                </c:pt>
                <c:pt idx="6">
                  <c:v>12</c:v>
                </c:pt>
                <c:pt idx="7">
                  <c:v>8</c:v>
                </c:pt>
                <c:pt idx="8">
                  <c:v>4</c:v>
                </c:pt>
                <c:pt idx="9">
                  <c:v>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40</c:v>
                </c:pt>
                <c:pt idx="1">
                  <c:v>18</c:v>
                </c:pt>
                <c:pt idx="2">
                  <c:v>20</c:v>
                </c:pt>
                <c:pt idx="3">
                  <c:v>23</c:v>
                </c:pt>
                <c:pt idx="4">
                  <c:v>17</c:v>
                </c:pt>
                <c:pt idx="5">
                  <c:v>9</c:v>
                </c:pt>
                <c:pt idx="6">
                  <c:v>11</c:v>
                </c:pt>
                <c:pt idx="7">
                  <c:v>5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N/A (69; 46%)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7-43D1-9179-3C51EBDE97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Non-Prosperous (27; 18%)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13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17-43D1-9179-3C51EBDE97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Mixed (8; 5%)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17-43D1-9179-3C51EBDE976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Prosperous (46; 31%)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0</c:v>
                </c:pt>
                <c:pt idx="1">
                  <c:v>9</c:v>
                </c:pt>
                <c:pt idx="2">
                  <c:v>14</c:v>
                </c:pt>
                <c:pt idx="3">
                  <c:v>7</c:v>
                </c:pt>
                <c:pt idx="4">
                  <c:v>3</c:v>
                </c:pt>
                <c:pt idx="5">
                  <c:v>3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0-4199-BF3D-73B5B3F7E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813480"/>
        <c:axId val="383813808"/>
      </c:barChart>
      <c:catAx>
        <c:axId val="38381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808"/>
        <c:crosses val="autoZero"/>
        <c:auto val="1"/>
        <c:lblAlgn val="ctr"/>
        <c:lblOffset val="100"/>
        <c:noMultiLvlLbl val="0"/>
      </c:catAx>
      <c:valAx>
        <c:axId val="3838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Why they left music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8-49F1-AEA5-5E3BBBDFA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8-49F1-AEA5-5E3BBBDFA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8-49F1-AEA5-5E3BBBDFA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13-4E30-AE77-9EE98A02F6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88-49F1-AEA5-5E3BBBDFA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Wanted a non-music career.</c:v>
                </c:pt>
                <c:pt idx="2">
                  <c:v>Didn't care.</c:v>
                </c:pt>
                <c:pt idx="3">
                  <c:v>Preferred music.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</c:v>
                </c:pt>
                <c:pt idx="2">
                  <c:v>61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88-49F1-AEA5-5E3BBBDFA2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C-4BF9-9204-316AF8C31F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C-4BF9-9204-316AF8C31F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0C-4BF9-9204-316AF8C31F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0C-4BF9-9204-316AF8C31F20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0C-4BF9-9204-316AF8C31F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0C-4BF9-9204-316AF8C31F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40C-4BF9-9204-316AF8C31F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40C-4BF9-9204-316AF8C31F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Directly</c:v>
                </c:pt>
                <c:pt idx="4">
                  <c:v>Tangentially</c:v>
                </c:pt>
                <c:pt idx="5">
                  <c:v>No</c:v>
                </c:pt>
                <c:pt idx="7">
                  <c:v>N/A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26</c:v>
                </c:pt>
                <c:pt idx="4">
                  <c:v>17</c:v>
                </c:pt>
                <c:pt idx="5">
                  <c:v>38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0C-4BF9-9204-316AF8C31F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FA-4C76-B07A-A406965664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FA-4C76-B07A-A406965664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FA-4C76-B07A-A406965664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FA-4C76-B07A-A406965664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FA-4C76-B07A-A406965664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FFA-4C76-B07A-A406965664F9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FFA-4C76-B07A-A406965664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FFA-4C76-B07A-A406965664F9}"/>
              </c:ext>
            </c:extLst>
          </c:dPt>
          <c:dPt>
            <c:idx val="8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A17-47B2-B1D0-85E926D588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5A6-4CFD-A850-784AB14C3C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Job Listing</c:v>
                </c:pt>
                <c:pt idx="1">
                  <c:v>Network</c:v>
                </c:pt>
                <c:pt idx="4">
                  <c:v>Climbed the Ladder</c:v>
                </c:pt>
                <c:pt idx="6">
                  <c:v>Entrepreneur</c:v>
                </c:pt>
                <c:pt idx="7">
                  <c:v>Recruited</c:v>
                </c:pt>
                <c:pt idx="8">
                  <c:v>Intern/Vol.</c:v>
                </c:pt>
                <c:pt idx="9">
                  <c:v>Temp. Agency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53</c:v>
                </c:pt>
                <c:pt idx="1">
                  <c:v>50</c:v>
                </c:pt>
                <c:pt idx="4">
                  <c:v>13</c:v>
                </c:pt>
                <c:pt idx="6">
                  <c:v>11</c:v>
                </c:pt>
                <c:pt idx="7">
                  <c:v>10</c:v>
                </c:pt>
                <c:pt idx="8">
                  <c:v>7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FA-4C76-B07A-A40696566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Network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E-45BC-9B5B-04663CC59154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EE-45BC-9B5B-04663CC59154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E-45BC-9B5B-04663CC59154}"/>
              </c:ext>
            </c:extLst>
          </c:dPt>
          <c:dPt>
            <c:idx val="3"/>
            <c:bubble3D val="0"/>
            <c:spPr>
              <a:solidFill>
                <a:srgbClr val="66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EE-45BC-9B5B-04663CC59154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EE-45BC-9B5B-04663CC59154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6A0-46E0-B279-03DDD6228C45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CED-493D-91A8-6E58F81A6C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Friend, etc.</c:v>
                </c:pt>
                <c:pt idx="1">
                  <c:v>Family</c:v>
                </c:pt>
                <c:pt idx="2">
                  <c:v>Family Business</c:v>
                </c:pt>
                <c:pt idx="3">
                  <c:v>Fmr. Coworker</c:v>
                </c:pt>
                <c:pt idx="4">
                  <c:v>Customer</c:v>
                </c:pt>
                <c:pt idx="5">
                  <c:v>Prof. Network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</c:v>
                </c:pt>
                <c:pt idx="1">
                  <c:v>11</c:v>
                </c:pt>
                <c:pt idx="2">
                  <c:v>5</c:v>
                </c:pt>
                <c:pt idx="3">
                  <c:v>7</c:v>
                </c:pt>
                <c:pt idx="4">
                  <c:v>7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E-45BC-9B5B-04663CC5915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First job on their non-music career path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4-473D-AB1F-D7E1BEEF4B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4-473D-AB1F-D7E1BEEF4B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24-473D-AB1F-D7E1BEEF4B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24-473D-AB1F-D7E1BEEF4B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24-473D-AB1F-D7E1BEEF4B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FT Good Pay</c:v>
                </c:pt>
                <c:pt idx="1">
                  <c:v>FT OK Pay</c:v>
                </c:pt>
                <c:pt idx="2">
                  <c:v>PT</c:v>
                </c:pt>
                <c:pt idx="3">
                  <c:v>FT Low Pay</c:v>
                </c:pt>
                <c:pt idx="4">
                  <c:v>Unpaid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</c:v>
                </c:pt>
                <c:pt idx="1">
                  <c:v>36</c:v>
                </c:pt>
                <c:pt idx="2">
                  <c:v>12</c:v>
                </c:pt>
                <c:pt idx="3">
                  <c:v>20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4-473D-AB1F-D7E1BEEF4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</c:v>
                </c:pt>
                <c:pt idx="1">
                  <c:v>10</c:v>
                </c:pt>
                <c:pt idx="2">
                  <c:v>10</c:v>
                </c:pt>
                <c:pt idx="3">
                  <c:v>22</c:v>
                </c:pt>
                <c:pt idx="4">
                  <c:v>19</c:v>
                </c:pt>
                <c:pt idx="5">
                  <c:v>19</c:v>
                </c:pt>
                <c:pt idx="6">
                  <c:v>15</c:v>
                </c:pt>
                <c:pt idx="7">
                  <c:v>12</c:v>
                </c:pt>
                <c:pt idx="8">
                  <c:v>17</c:v>
                </c:pt>
                <c:pt idx="9">
                  <c:v>12</c:v>
                </c:pt>
                <c:pt idx="10">
                  <c:v>4</c:v>
                </c:pt>
                <c:pt idx="11">
                  <c:v>6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5-4770-A918-00879B55A2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86F5-4770-A918-00879B55A2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86F5-4770-A918-00879B55A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6039304"/>
        <c:axId val="396050784"/>
      </c:barChart>
      <c:catAx>
        <c:axId val="396039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50784"/>
        <c:crosses val="autoZero"/>
        <c:auto val="1"/>
        <c:lblAlgn val="ctr"/>
        <c:lblOffset val="100"/>
        <c:noMultiLvlLbl val="0"/>
      </c:catAx>
      <c:valAx>
        <c:axId val="39605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3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A6-435A-8414-C995D2252FF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A6-435A-8414-C995D2252F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Mktg &amp; Sales</c:v>
                </c:pt>
                <c:pt idx="1">
                  <c:v>Computers</c:v>
                </c:pt>
                <c:pt idx="2">
                  <c:v>Other Media</c:v>
                </c:pt>
                <c:pt idx="3">
                  <c:v>Admin.</c:v>
                </c:pt>
                <c:pt idx="5">
                  <c:v>Finance</c:v>
                </c:pt>
                <c:pt idx="7">
                  <c:v>Law</c:v>
                </c:pt>
                <c:pt idx="9">
                  <c:v>Med./Therap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40</c:v>
                </c:pt>
                <c:pt idx="1">
                  <c:v>38</c:v>
                </c:pt>
                <c:pt idx="2">
                  <c:v>14</c:v>
                </c:pt>
                <c:pt idx="3">
                  <c:v>12</c:v>
                </c:pt>
                <c:pt idx="5">
                  <c:v>10</c:v>
                </c:pt>
                <c:pt idx="7">
                  <c:v>6</c:v>
                </c:pt>
                <c:pt idx="9">
                  <c:v>6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9FF33"/>
            </a:solidFill>
          </c:spPr>
          <c:dPt>
            <c:idx val="0"/>
            <c:bubble3D val="0"/>
            <c:spPr>
              <a:solidFill>
                <a:srgbClr val="95E6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8-4571-826E-E635A7496D4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F8-4571-826E-E635A7496D46}"/>
              </c:ext>
            </c:extLst>
          </c:dPt>
          <c:dPt>
            <c:idx val="2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8-4571-826E-E635A7496D46}"/>
              </c:ext>
            </c:extLst>
          </c:dPt>
          <c:dPt>
            <c:idx val="3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3F8-4571-826E-E635A7496D46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3F8-4571-826E-E635A7496D46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 w="19050">
                <a:solidFill>
                  <a:srgbClr val="99663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8-4571-826E-E635A7496D46}"/>
              </c:ext>
            </c:extLst>
          </c:dPt>
          <c:dPt>
            <c:idx val="6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364-4575-B162-ADDFAD9D5A40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7F4-4B0B-BC71-4D2ED7B244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Drink &amp; Food</c:v>
                </c:pt>
                <c:pt idx="1">
                  <c:v>Ed. &amp; Training</c:v>
                </c:pt>
                <c:pt idx="2">
                  <c:v>Data Analysis</c:v>
                </c:pt>
                <c:pt idx="3">
                  <c:v>Real Estate</c:v>
                </c:pt>
                <c:pt idx="4">
                  <c:v>Fashion/Design</c:v>
                </c:pt>
                <c:pt idx="5">
                  <c:v>Mgmt. Conslt.</c:v>
                </c:pt>
                <c:pt idx="6">
                  <c:v>Engineering</c:v>
                </c:pt>
                <c:pt idx="7">
                  <c:v>Religion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F8-4571-826E-E635A7496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75391321321504E-2"/>
          <c:y val="0.67983071455293675"/>
          <c:w val="0.94904901253338392"/>
          <c:h val="0.32016928544706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3-45B1-B656-D105DEB096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3-45B1-B656-D105DEB096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3-45B1-B656-D105DEB096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83-45B1-B656-D105DEB096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83-45B1-B656-D105DEB096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6C-45B0-9161-58B4D0E29772}"/>
              </c:ext>
            </c:extLst>
          </c:dPt>
          <c:dPt>
            <c:idx val="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197-4106-8722-AFAAA67CEDE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197-4106-8722-AFAAA67CED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Analytical Skills</c:v>
                </c:pt>
                <c:pt idx="1">
                  <c:v>Creativity</c:v>
                </c:pt>
                <c:pt idx="2">
                  <c:v>Learn how to Learn</c:v>
                </c:pt>
                <c:pt idx="3">
                  <c:v>Improvization</c:v>
                </c:pt>
                <c:pt idx="4">
                  <c:v>Well-Rounded</c:v>
                </c:pt>
                <c:pt idx="5">
                  <c:v>Self-Awareness</c:v>
                </c:pt>
                <c:pt idx="6">
                  <c:v>Curiosity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18</c:v>
                </c:pt>
                <c:pt idx="1">
                  <c:v>15</c:v>
                </c:pt>
                <c:pt idx="2">
                  <c:v>12</c:v>
                </c:pt>
                <c:pt idx="3">
                  <c:v>9</c:v>
                </c:pt>
                <c:pt idx="4">
                  <c:v>8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C-45B0-9161-58B4D0E29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01167788809002E-2"/>
          <c:y val="7.6490265752740885E-2"/>
          <c:w val="0.88724884932861658"/>
          <c:h val="0.68171812899848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Thinking &amp; Learning</c:v>
                </c:pt>
                <c:pt idx="1">
                  <c:v>Focus &amp; Drive</c:v>
                </c:pt>
                <c:pt idx="2">
                  <c:v>Divsersity &amp; Collaboration</c:v>
                </c:pt>
                <c:pt idx="3">
                  <c:v>Networking Skills</c:v>
                </c:pt>
                <c:pt idx="4">
                  <c:v>Dir. Applicable Classes</c:v>
                </c:pt>
                <c:pt idx="5">
                  <c:v>Professionalism</c:v>
                </c:pt>
                <c:pt idx="6">
                  <c:v>Business Skills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50</c:v>
                </c:pt>
                <c:pt idx="2">
                  <c:v>43</c:v>
                </c:pt>
                <c:pt idx="3">
                  <c:v>21</c:v>
                </c:pt>
                <c:pt idx="4">
                  <c:v>19</c:v>
                </c:pt>
                <c:pt idx="5">
                  <c:v>17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D-4361-80CA-88FBA47F6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997696"/>
        <c:axId val="415989168"/>
      </c:barChart>
      <c:catAx>
        <c:axId val="4159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89168"/>
        <c:crosses val="autoZero"/>
        <c:auto val="1"/>
        <c:lblAlgn val="ctr"/>
        <c:lblOffset val="100"/>
        <c:noMultiLvlLbl val="0"/>
      </c:catAx>
      <c:valAx>
        <c:axId val="41598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Seize opps. &amp; try things.</c:v>
                </c:pt>
                <c:pt idx="1">
                  <c:v>OK to work  outside music.</c:v>
                </c:pt>
                <c:pt idx="2">
                  <c:v>Think Big Picture.</c:v>
                </c:pt>
                <c:pt idx="3">
                  <c:v>Network &amp; research careers.</c:v>
                </c:pt>
                <c:pt idx="4">
                  <c:v>Be realistic.</c:v>
                </c:pt>
                <c:pt idx="5">
                  <c:v>Work hard.</c:v>
                </c:pt>
                <c:pt idx="6">
                  <c:v>Move forward.</c:v>
                </c:pt>
                <c:pt idx="7">
                  <c:v>Be can-do.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61</c:v>
                </c:pt>
                <c:pt idx="1">
                  <c:v>55</c:v>
                </c:pt>
                <c:pt idx="2">
                  <c:v>49</c:v>
                </c:pt>
                <c:pt idx="3">
                  <c:v>46</c:v>
                </c:pt>
                <c:pt idx="4">
                  <c:v>34</c:v>
                </c:pt>
                <c:pt idx="5">
                  <c:v>28</c:v>
                </c:pt>
                <c:pt idx="6">
                  <c:v>27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5-417C-9E4D-0653599B2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041320"/>
        <c:axId val="352041976"/>
      </c:barChart>
      <c:catAx>
        <c:axId val="35204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976"/>
        <c:crosses val="autoZero"/>
        <c:auto val="1"/>
        <c:lblAlgn val="ctr"/>
        <c:lblOffset val="100"/>
        <c:noMultiLvlLbl val="0"/>
      </c:catAx>
      <c:valAx>
        <c:axId val="352041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A-4976-B13C-1A74A0588C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A-4976-B13C-1A74A0588C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A-4976-B13C-1A74A0588C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A-4976-B13C-1A74A0588C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A-4976-B13C-1A74A0588C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A-4976-B13C-1A74A0588C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7A-4976-B13C-1A74A0588C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7A-4976-B13C-1A74A0588C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Semi-Pro</c:v>
                </c:pt>
                <c:pt idx="3">
                  <c:v>Casual</c:v>
                </c:pt>
                <c:pt idx="5">
                  <c:v>Personal</c:v>
                </c:pt>
                <c:pt idx="7">
                  <c:v>Passive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</c:v>
                </c:pt>
                <c:pt idx="3">
                  <c:v>55</c:v>
                </c:pt>
                <c:pt idx="5">
                  <c:v>28</c:v>
                </c:pt>
                <c:pt idx="7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9-4BBF-AA82-D8DCE11CFF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of major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E-43A1-9C7D-3E139B9EBC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FE-492D-8063-4E8C7BB2B7E6}"/>
              </c:ext>
            </c:extLst>
          </c:dPt>
          <c:dPt>
            <c:idx val="2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9FE-492D-8063-4E8C7BB2B7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Business</c:v>
                </c:pt>
                <c:pt idx="1">
                  <c:v>Tech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86</c:v>
                </c:pt>
                <c:pt idx="1">
                  <c:v>29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E-492D-8063-4E8C7BB2B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Principal Instrument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D-487F-97C1-E061D544006E}"/>
              </c:ext>
            </c:extLst>
          </c:dPt>
          <c:dPt>
            <c:idx val="1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D-487F-97C1-E061D54400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D-487F-97C1-E061D54400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D-487F-97C1-E061D54400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44D-487F-97C1-E061D54400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44D-487F-97C1-E061D54400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8-4053-AE71-F7A511EDCA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2F8-4053-AE71-F7A511EDCAE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1D-439D-9066-AFA86F16DF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Voice</c:v>
                </c:pt>
                <c:pt idx="1">
                  <c:v>Guitar</c:v>
                </c:pt>
                <c:pt idx="3">
                  <c:v>Drums</c:v>
                </c:pt>
                <c:pt idx="4">
                  <c:v>Bass</c:v>
                </c:pt>
                <c:pt idx="5">
                  <c:v>Piano</c:v>
                </c:pt>
                <c:pt idx="6">
                  <c:v>Horns</c:v>
                </c:pt>
                <c:pt idx="7">
                  <c:v>Horns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46</c:v>
                </c:pt>
                <c:pt idx="1">
                  <c:v>37</c:v>
                </c:pt>
                <c:pt idx="3">
                  <c:v>20</c:v>
                </c:pt>
                <c:pt idx="4">
                  <c:v>16</c:v>
                </c:pt>
                <c:pt idx="5">
                  <c:v>10</c:v>
                </c:pt>
                <c:pt idx="7">
                  <c:v>8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4D-487F-97C1-E061D544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18-4186-A33C-4EB69600B83C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18-4186-A33C-4EB69600B83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18-4186-A33C-4EB69600B83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18-4186-A33C-4EB69600B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18-4186-A33C-4EB69600B83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A6-435A-8414-C995D2252FF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A6-435A-8414-C995D2252F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Mktg &amp; Sales</c:v>
                </c:pt>
                <c:pt idx="1">
                  <c:v>Computers</c:v>
                </c:pt>
                <c:pt idx="2">
                  <c:v>Other Media</c:v>
                </c:pt>
                <c:pt idx="3">
                  <c:v>Admin.</c:v>
                </c:pt>
                <c:pt idx="5">
                  <c:v>Finance</c:v>
                </c:pt>
                <c:pt idx="7">
                  <c:v>Law</c:v>
                </c:pt>
                <c:pt idx="9">
                  <c:v>Med./Therap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40</c:v>
                </c:pt>
                <c:pt idx="1">
                  <c:v>38</c:v>
                </c:pt>
                <c:pt idx="2">
                  <c:v>14</c:v>
                </c:pt>
                <c:pt idx="3">
                  <c:v>12</c:v>
                </c:pt>
                <c:pt idx="5">
                  <c:v>10</c:v>
                </c:pt>
                <c:pt idx="7">
                  <c:v>6</c:v>
                </c:pt>
                <c:pt idx="9">
                  <c:v>6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BC-4087-8EC7-2BA0F9378CC6}"/>
              </c:ext>
            </c:extLst>
          </c:dPt>
          <c:dPt>
            <c:idx val="1"/>
            <c:bubble3D val="0"/>
            <c:spPr>
              <a:solidFill>
                <a:srgbClr val="95E6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A-4EE1-BBDB-DE55899149A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0AA-4EE1-BBDB-DE55899149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BC-4087-8EC7-2BA0F9378CC6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0AA-4EE1-BBDB-DE55899149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0AA-4EE1-BBDB-DE55899149A0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FBC-4087-8EC7-2BA0F9378CC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FBC-4087-8EC7-2BA0F9378CC6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3C0-4BFD-B519-A514430BFCBA}"/>
              </c:ext>
            </c:extLst>
          </c:dPt>
          <c:dPt>
            <c:idx val="9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3C0-4BFD-B519-A514430BFC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Boston</c:v>
                </c:pt>
                <c:pt idx="1">
                  <c:v>NYC</c:v>
                </c:pt>
                <c:pt idx="2">
                  <c:v>L.A.</c:v>
                </c:pt>
                <c:pt idx="3">
                  <c:v>S.F.</c:v>
                </c:pt>
                <c:pt idx="4">
                  <c:v>Seattle</c:v>
                </c:pt>
                <c:pt idx="5">
                  <c:v>Atlanta</c:v>
                </c:pt>
                <c:pt idx="6">
                  <c:v>Chicago</c:v>
                </c:pt>
                <c:pt idx="7">
                  <c:v>Wash, DC</c:v>
                </c:pt>
                <c:pt idx="8">
                  <c:v>Other U.S.</c:v>
                </c:pt>
                <c:pt idx="9">
                  <c:v>Int'l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32</c:v>
                </c:pt>
                <c:pt idx="1">
                  <c:v>24</c:v>
                </c:pt>
                <c:pt idx="2">
                  <c:v>15</c:v>
                </c:pt>
                <c:pt idx="3">
                  <c:v>11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40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A-4EE1-BBDB-DE5589914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9FF33"/>
            </a:solidFill>
          </c:spPr>
          <c:dPt>
            <c:idx val="0"/>
            <c:bubble3D val="0"/>
            <c:spPr>
              <a:solidFill>
                <a:srgbClr val="95E6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8-4571-826E-E635A7496D4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F8-4571-826E-E635A7496D46}"/>
              </c:ext>
            </c:extLst>
          </c:dPt>
          <c:dPt>
            <c:idx val="2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8-4571-826E-E635A7496D46}"/>
              </c:ext>
            </c:extLst>
          </c:dPt>
          <c:dPt>
            <c:idx val="3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3F8-4571-826E-E635A7496D46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3F8-4571-826E-E635A7496D46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 w="19050">
                <a:solidFill>
                  <a:srgbClr val="99663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8-4571-826E-E635A7496D46}"/>
              </c:ext>
            </c:extLst>
          </c:dPt>
          <c:dPt>
            <c:idx val="6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364-4575-B162-ADDFAD9D5A40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7F4-4B0B-BC71-4D2ED7B244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Drink &amp; Food</c:v>
                </c:pt>
                <c:pt idx="1">
                  <c:v>Ed. &amp; Training</c:v>
                </c:pt>
                <c:pt idx="2">
                  <c:v>Data Analysis</c:v>
                </c:pt>
                <c:pt idx="3">
                  <c:v>Real Estate</c:v>
                </c:pt>
                <c:pt idx="4">
                  <c:v>Fashion/Design</c:v>
                </c:pt>
                <c:pt idx="5">
                  <c:v>Mgmt. Conslt.</c:v>
                </c:pt>
                <c:pt idx="6">
                  <c:v>Engineering</c:v>
                </c:pt>
                <c:pt idx="7">
                  <c:v>Religion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F8-4571-826E-E635A7496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75391321321504E-2"/>
          <c:y val="0.67983071455293675"/>
          <c:w val="0.94904901253338392"/>
          <c:h val="0.32016928544706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70-41B2-8405-A07CB8B655D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70-41B2-8405-A07CB8B655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Mktg &amp; Sales</c:v>
                </c:pt>
                <c:pt idx="1">
                  <c:v>Computers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25</c:v>
                </c:pt>
                <c:pt idx="1">
                  <c:v>19</c:v>
                </c:pt>
                <c:pt idx="5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4964-9090-F06D86B38C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4964-9090-F06D86B38C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A1-4964-9090-F06D86B38C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A1-4964-9090-F06D86B38C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6A1-4964-9090-F06D86B38CBE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6A1-4964-9090-F06D86B38C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6A1-4964-9090-F06D86B38CBE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6A1-4964-9090-F06D86B38CB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6A1-4964-9090-F06D86B38CB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6A1-4964-9090-F06D86B38CB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6A1-4964-9090-F06D86B38C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Mktg &amp; Sales</c:v>
                </c:pt>
                <c:pt idx="1">
                  <c:v>Computers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11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6A1-4964-9090-F06D86B38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1-45F7-8AA4-78BC4A1E56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1-45F7-8AA4-78BC4A1E56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E1-45F7-8AA4-78BC4A1E56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E1-45F7-8AA4-78BC4A1E56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E1-45F7-8AA4-78BC4A1E565D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E1-45F7-8AA4-78BC4A1E56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E1-45F7-8AA4-78BC4A1E565D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E1-45F7-8AA4-78BC4A1E565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E1-45F7-8AA4-78BC4A1E565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E1-45F7-8AA4-78BC4A1E565D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E1-45F7-8AA4-78BC4A1E56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Mktg &amp; Sales</c:v>
                </c:pt>
                <c:pt idx="1">
                  <c:v>Computers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8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3E1-45F7-8AA4-78BC4A1E5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Relevant to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19</c:v>
                </c:pt>
                <c:pt idx="2">
                  <c:v>7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27-4F9C-AF24-3860909549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Relevant Double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7-4F9C-AF24-3860909549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Oops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3-4E04-8EFB-47389E71C4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Oops Double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83-4E04-8EFB-47389E71C46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Music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A-487E-9384-B1491056A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0168272"/>
        <c:axId val="400170240"/>
      </c:barChart>
      <c:catAx>
        <c:axId val="40016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70240"/>
        <c:crosses val="autoZero"/>
        <c:auto val="1"/>
        <c:lblAlgn val="ctr"/>
        <c:lblOffset val="100"/>
        <c:noMultiLvlLbl val="0"/>
      </c:catAx>
      <c:valAx>
        <c:axId val="40017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682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0.70375</cdr:x>
      <cdr:y>0.1694</cdr:y>
    </cdr:from>
    <cdr:to>
      <cdr:x>0.92839</cdr:x>
      <cdr:y>0.53948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02078" y="737128"/>
          <a:ext cx="1628614" cy="1610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000" b="1" dirty="0"/>
            <a:t>17 Entrepreneurs</a:t>
          </a:r>
        </a:p>
        <a:p xmlns:a="http://schemas.openxmlformats.org/drawingml/2006/main">
          <a:r>
            <a:rPr lang="en-US" sz="2000" b="1" dirty="0"/>
            <a:t>14 Managers</a:t>
          </a:r>
          <a:br>
            <a:rPr lang="en-US" sz="2000" b="1" dirty="0"/>
          </a:br>
          <a:r>
            <a:rPr lang="en-US" sz="2000" b="1" dirty="0"/>
            <a:t>69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0.70375</cdr:x>
      <cdr:y>0.1694</cdr:y>
    </cdr:from>
    <cdr:to>
      <cdr:x>0.92839</cdr:x>
      <cdr:y>0.53948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02078" y="737128"/>
          <a:ext cx="1628614" cy="1610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000" b="1" dirty="0"/>
            <a:t>17 Entrepreneurs</a:t>
          </a:r>
        </a:p>
        <a:p xmlns:a="http://schemas.openxmlformats.org/drawingml/2006/main">
          <a:r>
            <a:rPr lang="en-US" sz="2000" b="1" dirty="0"/>
            <a:t>14 Managers</a:t>
          </a:r>
          <a:br>
            <a:rPr lang="en-US" sz="2000" b="1" dirty="0"/>
          </a:br>
          <a:r>
            <a:rPr lang="en-US" sz="2000" b="1" dirty="0"/>
            <a:t>69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0.65701</cdr:x>
      <cdr:y>0.06786</cdr:y>
    </cdr:from>
    <cdr:to>
      <cdr:x>0.94566</cdr:x>
      <cdr:y>0.17293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806" y="295282"/>
          <a:ext cx="3035328" cy="4571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400" dirty="0"/>
        </a:p>
      </cdr:txBody>
    </cdr:sp>
  </cdr:relSizeAnchor>
  <cdr:relSizeAnchor xmlns:cdr="http://schemas.openxmlformats.org/drawingml/2006/chartDrawing">
    <cdr:from>
      <cdr:x>0.58432</cdr:x>
      <cdr:y>0</cdr:y>
    </cdr:from>
    <cdr:to>
      <cdr:x>0.9859</cdr:x>
      <cdr:y>0.36752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44491" y="0"/>
          <a:ext cx="4222865" cy="1599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0.62227</cdr:x>
      <cdr:y>0.05804</cdr:y>
    </cdr:from>
    <cdr:to>
      <cdr:x>0.9859</cdr:x>
      <cdr:y>0.38281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43502" y="252557"/>
          <a:ext cx="3823853" cy="1413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0.37174</cdr:x>
      <cdr:y>0</cdr:y>
    </cdr:from>
    <cdr:to>
      <cdr:x>0.96778</cdr:x>
      <cdr:y>0.24071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09112" y="0"/>
          <a:ext cx="6267718" cy="1047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Also </a:t>
          </a:r>
          <a:r>
            <a:rPr lang="en-US" sz="2400" dirty="0">
              <a:solidFill>
                <a:srgbClr val="0070C0"/>
              </a:solidFill>
            </a:rPr>
            <a:t>Listening Skills</a:t>
          </a:r>
          <a:r>
            <a:rPr lang="en-US" sz="2400" dirty="0"/>
            <a:t> (13), </a:t>
          </a:r>
          <a:r>
            <a:rPr lang="en-US" sz="2400" dirty="0">
              <a:solidFill>
                <a:srgbClr val="0070C0"/>
              </a:solidFill>
            </a:rPr>
            <a:t>Confidence of Success</a:t>
          </a:r>
          <a:r>
            <a:rPr lang="en-US" sz="2400" dirty="0"/>
            <a:t> (11), </a:t>
          </a:r>
        </a:p>
        <a:p xmlns:a="http://schemas.openxmlformats.org/drawingml/2006/main">
          <a:r>
            <a:rPr lang="en-US" sz="2400" dirty="0">
              <a:solidFill>
                <a:schemeClr val="tx1"/>
              </a:solidFill>
            </a:rPr>
            <a:t>and</a:t>
          </a:r>
          <a:r>
            <a:rPr lang="en-US" sz="2400" dirty="0">
              <a:solidFill>
                <a:srgbClr val="0070C0"/>
              </a:solidFill>
            </a:rPr>
            <a:t> Presentation Skills</a:t>
          </a:r>
          <a:r>
            <a:rPr lang="en-US" sz="2400" dirty="0"/>
            <a:t> (11).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FA5D-4C07-4300-9551-28B76BCFA50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490D-A129-4C1C-86BF-E52DB862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6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7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2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7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6900-84CD-40AA-A51F-6E20A2D9B5C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hart" Target="../charts/chart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5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jpg"/><Relationship Id="rId5" Type="http://schemas.openxmlformats.org/officeDocument/2006/relationships/image" Target="../media/image1.png"/><Relationship Id="rId4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Berklee Alumni </a:t>
            </a:r>
            <a:r>
              <a:rPr lang="en-US" b="1" dirty="0"/>
              <a:t>Working Outside of Music:</a:t>
            </a:r>
            <a:br>
              <a:rPr lang="en-US" b="1" dirty="0"/>
            </a:br>
            <a:r>
              <a:rPr lang="en-US" b="1" dirty="0"/>
              <a:t>Paths, Thoughts, and Advice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8400"/>
            <a:ext cx="9144000" cy="2159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Prof. Kevin Block-Schwenk</a:t>
            </a:r>
          </a:p>
          <a:p>
            <a:r>
              <a:rPr lang="en-US" dirty="0"/>
              <a:t>Liberal Arts (Economics &amp; Math)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1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Degrees</a:t>
            </a:r>
            <a:endParaRPr lang="en-US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480709"/>
              </p:ext>
            </p:extLst>
          </p:nvPr>
        </p:nvGraphicFramePr>
        <p:xfrm>
          <a:off x="4605251" y="1825625"/>
          <a:ext cx="694943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32454688"/>
              </p:ext>
            </p:extLst>
          </p:nvPr>
        </p:nvGraphicFramePr>
        <p:xfrm>
          <a:off x="838200" y="1690688"/>
          <a:ext cx="4166062" cy="406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255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Years Until Their Non-Music Career Started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556262"/>
              </p:ext>
            </p:extLst>
          </p:nvPr>
        </p:nvGraphicFramePr>
        <p:xfrm>
          <a:off x="838200" y="2120900"/>
          <a:ext cx="10515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80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2757"/>
            <a:ext cx="10515600" cy="8579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…Excluding Time as a Full-Time Student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833774"/>
              </p:ext>
            </p:extLst>
          </p:nvPr>
        </p:nvGraphicFramePr>
        <p:xfrm>
          <a:off x="838200" y="1690689"/>
          <a:ext cx="10515600" cy="457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123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9785-1A24-4A79-9C9B-EFFB4A78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Years working in Music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D42D292-A554-4176-B7EB-393AFA6A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011234"/>
              </p:ext>
            </p:extLst>
          </p:nvPr>
        </p:nvGraphicFramePr>
        <p:xfrm>
          <a:off x="838200" y="1028700"/>
          <a:ext cx="10515600" cy="514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169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When They Left Music as a Career, They…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1760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084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19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 (narrow) majority of music jobs were </a:t>
            </a:r>
            <a:br>
              <a:rPr lang="en-US" sz="3600" dirty="0"/>
            </a:br>
            <a:r>
              <a:rPr lang="en-US" sz="3600" dirty="0"/>
              <a:t>relevant to their non-music careers.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85068"/>
              </p:ext>
            </p:extLst>
          </p:nvPr>
        </p:nvGraphicFramePr>
        <p:xfrm>
          <a:off x="8333509" y="1577953"/>
          <a:ext cx="2417618" cy="209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85936" y="1852782"/>
            <a:ext cx="4066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Relevance to non-music career.</a:t>
            </a:r>
            <a:endParaRPr lang="en-US" sz="2400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61334"/>
              </p:ext>
            </p:extLst>
          </p:nvPr>
        </p:nvGraphicFramePr>
        <p:xfrm>
          <a:off x="1161472" y="2083615"/>
          <a:ext cx="4515427" cy="389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5 relevance of music job Criss Burki 40 sec">
            <a:hlinkClick r:id="" action="ppaction://media"/>
            <a:extLst>
              <a:ext uri="{FF2B5EF4-FFF2-40B4-BE49-F238E27FC236}">
                <a16:creationId xmlns:a16="http://schemas.microsoft.com/office/drawing/2014/main" id="{254F4DAA-292D-4F03-8DA5-B16949EB4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7009" y="6071853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4B4E4C-2A62-48FD-9D72-38B406A5F76D}"/>
              </a:ext>
            </a:extLst>
          </p:cNvPr>
          <p:cNvSpPr txBox="1"/>
          <p:nvPr/>
        </p:nvSpPr>
        <p:spPr>
          <a:xfrm>
            <a:off x="7019636" y="4760577"/>
            <a:ext cx="4169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prstClr val="black"/>
                </a:solidFill>
              </a:rPr>
              <a:t>Criss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Burki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400" dirty="0" err="1">
                <a:solidFill>
                  <a:prstClr val="black"/>
                </a:solidFill>
              </a:rPr>
              <a:t>MBus</a:t>
            </a:r>
            <a:r>
              <a:rPr lang="en-US" sz="2400" dirty="0">
                <a:solidFill>
                  <a:prstClr val="black"/>
                </a:solidFill>
              </a:rPr>
              <a:t>, 2014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Community Relations Manager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3AA6C-08F2-472F-8523-8087CE529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6" y="1981201"/>
            <a:ext cx="4169064" cy="27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41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How They Got Their First Non-Music-Career Job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90890"/>
              </p:ext>
            </p:extLst>
          </p:nvPr>
        </p:nvGraphicFramePr>
        <p:xfrm>
          <a:off x="838201" y="1825625"/>
          <a:ext cx="6410498" cy="477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E17EE1-D168-421D-80AB-A38901749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786265"/>
              </p:ext>
            </p:extLst>
          </p:nvPr>
        </p:nvGraphicFramePr>
        <p:xfrm>
          <a:off x="6550429" y="1690688"/>
          <a:ext cx="5235633" cy="480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81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Their First Non-Music-Career Job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111108"/>
              </p:ext>
            </p:extLst>
          </p:nvPr>
        </p:nvGraphicFramePr>
        <p:xfrm>
          <a:off x="838200" y="150974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2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 Details at </a:t>
            </a:r>
            <a:r>
              <a:rPr lang="en-US" b="1" u="sng" dirty="0">
                <a:solidFill>
                  <a:srgbClr val="FF0000"/>
                </a:solidFill>
              </a:rPr>
              <a:t>OtherBerkleeAlumni.com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68515" y="1886700"/>
          <a:ext cx="72498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A372F8-FB5D-4578-AB13-2C5D2636AEF7}"/>
              </a:ext>
            </a:extLst>
          </p:cNvPr>
          <p:cNvGraphicFramePr/>
          <p:nvPr>
            <p:extLst/>
          </p:nvPr>
        </p:nvGraphicFramePr>
        <p:xfrm>
          <a:off x="6515100" y="1944122"/>
          <a:ext cx="5408385" cy="429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262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1 </a:t>
            </a:r>
            <a:r>
              <a:rPr lang="en-US" dirty="0"/>
              <a:t>(61; 41%)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613" y="4314554"/>
            <a:ext cx="2443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Pro. Music,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Human Resources (HR)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0803" y="4314554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 Langdon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Broadcast Engineer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3751C-45C5-4D45-AC13-9695EE0BD6CB}"/>
              </a:ext>
            </a:extLst>
          </p:cNvPr>
          <p:cNvSpPr/>
          <p:nvPr/>
        </p:nvSpPr>
        <p:spPr>
          <a:xfrm>
            <a:off x="4549006" y="1542720"/>
            <a:ext cx="3697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Better Thinking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</a:rPr>
              <a:t>&amp; Learning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18F4249-118F-460E-A4DB-98AA37105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231530"/>
              </p:ext>
            </p:extLst>
          </p:nvPr>
        </p:nvGraphicFramePr>
        <p:xfrm>
          <a:off x="4043129" y="2718190"/>
          <a:ext cx="4709609" cy="38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1 Better Thinking and Learning Bill Langdon 1m4s">
            <a:hlinkClick r:id="" action="ppaction://media"/>
            <a:extLst>
              <a:ext uri="{FF2B5EF4-FFF2-40B4-BE49-F238E27FC236}">
                <a16:creationId xmlns:a16="http://schemas.microsoft.com/office/drawing/2014/main" id="{13EC899A-0AA5-4CE7-A6D6-FA108C9F5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7900" y="541405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ADF4A-3D74-4DCC-A58D-3D626864A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1847365"/>
            <a:ext cx="2823806" cy="2496544"/>
          </a:xfrm>
          <a:prstGeom prst="rect">
            <a:avLst/>
          </a:prstGeom>
        </p:spPr>
      </p:pic>
      <p:pic>
        <p:nvPicPr>
          <p:cNvPr id="1026" name="Picture 2" descr="http://www.otherberkleealumni.com/wp-content/uploads/2017/08/Nicole-Olver-2.jpg">
            <a:extLst>
              <a:ext uri="{FF2B5EF4-FFF2-40B4-BE49-F238E27FC236}">
                <a16:creationId xmlns:a16="http://schemas.microsoft.com/office/drawing/2014/main" id="{72021389-A88F-479F-871B-D91BE9E3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90687"/>
            <a:ext cx="3951367" cy="26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 Bettter Thinking and Learning Nicole Olver 35 sec">
            <a:hlinkClick r:id="" action="ppaction://media"/>
            <a:extLst>
              <a:ext uri="{FF2B5EF4-FFF2-40B4-BE49-F238E27FC236}">
                <a16:creationId xmlns:a16="http://schemas.microsoft.com/office/drawing/2014/main" id="{11BDB2E6-E968-4033-96D2-9AD257CF8BF2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613" y="592282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18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Graphic spid="1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Criteria to qualify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Under 25% of their job is music-related.</a:t>
            </a:r>
          </a:p>
          <a:p>
            <a:pPr lvl="1"/>
            <a:r>
              <a:rPr lang="en-US" b="1" u="sng" dirty="0"/>
              <a:t>Graduated</a:t>
            </a:r>
            <a:r>
              <a:rPr lang="en-US" b="1" dirty="0"/>
              <a:t> from Berklee within a decade.</a:t>
            </a:r>
          </a:p>
          <a:p>
            <a:pPr lvl="1"/>
            <a:r>
              <a:rPr lang="en-US" b="1" dirty="0"/>
              <a:t>Berklee was their first Bachelors Degree.</a:t>
            </a:r>
          </a:p>
          <a:p>
            <a:pPr lvl="1"/>
            <a:r>
              <a:rPr lang="en-US" b="1" dirty="0"/>
              <a:t>On track to earn at least </a:t>
            </a:r>
            <a:r>
              <a:rPr lang="en-US" b="1" baseline="30000" dirty="0"/>
              <a:t>$</a:t>
            </a:r>
            <a:r>
              <a:rPr lang="en-US" b="1" dirty="0"/>
              <a:t>45,000 this year.</a:t>
            </a:r>
          </a:p>
          <a:p>
            <a:pPr lvl="1"/>
            <a:r>
              <a:rPr lang="en-US" b="1" dirty="0"/>
              <a:t>At their job for at least 6 months.</a:t>
            </a:r>
          </a:p>
          <a:p>
            <a:pPr lvl="1"/>
            <a:r>
              <a:rPr lang="en-US" b="1" dirty="0"/>
              <a:t>Like their field and expect to continue working in it for years.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2 </a:t>
            </a:r>
            <a:r>
              <a:rPr lang="en-US" dirty="0"/>
              <a:t>(50; 33%)</a:t>
            </a:r>
          </a:p>
        </p:txBody>
      </p:sp>
      <p:pic>
        <p:nvPicPr>
          <p:cNvPr id="2050" name="Picture 2" descr="http://blockschwenkcollective.com/cool_by_osmosis/wp-content/uploads/2015/09/Casey_Kidd-professional-photo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705100" cy="24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419600"/>
            <a:ext cx="356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Casey Kidd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CWP,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Analyst, Entrepreneur</a:t>
            </a:r>
          </a:p>
        </p:txBody>
      </p:sp>
      <p:pic>
        <p:nvPicPr>
          <p:cNvPr id="5" name="Focus and Drive Casey Kidd revised 36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61992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2751" y="2286001"/>
            <a:ext cx="418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and Drive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(Incl. Time Management Skills)</a:t>
            </a:r>
          </a:p>
        </p:txBody>
      </p:sp>
      <p:pic>
        <p:nvPicPr>
          <p:cNvPr id="6" name="1 Focus and Drive Lucy Patterson 23 sec">
            <a:hlinkClick r:id="" action="ppaction://media"/>
            <a:extLst>
              <a:ext uri="{FF2B5EF4-FFF2-40B4-BE49-F238E27FC236}">
                <a16:creationId xmlns:a16="http://schemas.microsoft.com/office/drawing/2014/main" id="{C2826613-7DE4-4A0E-8299-7A7F434E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855" y="5619929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7DA69-9DFE-42FD-9E44-45B58AB75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52" y="1690688"/>
            <a:ext cx="2461640" cy="2461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1FFBF-C1B1-4232-8248-61529FBD9A7E}"/>
              </a:ext>
            </a:extLst>
          </p:cNvPr>
          <p:cNvSpPr txBox="1"/>
          <p:nvPr/>
        </p:nvSpPr>
        <p:spPr>
          <a:xfrm>
            <a:off x="8521855" y="4419600"/>
            <a:ext cx="24666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Lucy Patterson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Film Scoring, 2017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IT Recruiter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3 </a:t>
            </a:r>
            <a:r>
              <a:rPr lang="en-US" dirty="0"/>
              <a:t>(43; 29%)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3956" y="4296554"/>
            <a:ext cx="3609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Susana Monsalve-Jones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 + Film Scoring, 2013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Management Consultant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MBA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6252" y="2110338"/>
            <a:ext cx="36359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</a:p>
        </p:txBody>
      </p:sp>
      <p:pic>
        <p:nvPicPr>
          <p:cNvPr id="6" name="1 Diversity and Collaboration Susana Monsalve-Jones 24s (1)">
            <a:hlinkClick r:id="" action="ppaction://media"/>
            <a:extLst>
              <a:ext uri="{FF2B5EF4-FFF2-40B4-BE49-F238E27FC236}">
                <a16:creationId xmlns:a16="http://schemas.microsoft.com/office/drawing/2014/main" id="{52EB8039-4C20-4005-AAF1-C2E02E4C2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637" y="5866214"/>
            <a:ext cx="609600" cy="609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CD223D-12C6-4916-919B-02322CCDB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37" y="1690688"/>
            <a:ext cx="2408960" cy="2408960"/>
          </a:xfrm>
        </p:spPr>
      </p:pic>
    </p:spTree>
    <p:extLst>
      <p:ext uri="{BB962C8B-B14F-4D97-AF65-F5344CB8AC3E}">
        <p14:creationId xmlns:p14="http://schemas.microsoft.com/office/powerpoint/2010/main" val="16346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4 </a:t>
            </a:r>
            <a:r>
              <a:rPr lang="en-US" dirty="0"/>
              <a:t>(21, 14%)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1215" y="2454227"/>
            <a:ext cx="4602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Skills</a:t>
            </a:r>
          </a:p>
        </p:txBody>
      </p:sp>
      <p:pic>
        <p:nvPicPr>
          <p:cNvPr id="9" name="1 Networking Jacob Cohen 31 sec">
            <a:hlinkClick r:id="" action="ppaction://media"/>
            <a:extLst>
              <a:ext uri="{FF2B5EF4-FFF2-40B4-BE49-F238E27FC236}">
                <a16:creationId xmlns:a16="http://schemas.microsoft.com/office/drawing/2014/main" id="{F942AA24-4AB5-4B6A-9DD2-4A5038AFFA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206" y="5645150"/>
            <a:ext cx="609600" cy="609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3D3A4-A913-4212-8E5D-837A45696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1533525"/>
            <a:ext cx="2886075" cy="288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789482-6246-4238-A091-5B5A02C3FCB2}"/>
              </a:ext>
            </a:extLst>
          </p:cNvPr>
          <p:cNvSpPr txBox="1"/>
          <p:nvPr/>
        </p:nvSpPr>
        <p:spPr>
          <a:xfrm>
            <a:off x="1073206" y="4444821"/>
            <a:ext cx="256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Jacob Cohen</a:t>
            </a:r>
          </a:p>
          <a:p>
            <a:r>
              <a:rPr lang="en-US" sz="2400" dirty="0"/>
              <a:t>Performance, 2010</a:t>
            </a:r>
          </a:p>
          <a:p>
            <a:r>
              <a:rPr lang="en-US" sz="2400" dirty="0"/>
              <a:t>Real Estate Agent</a:t>
            </a:r>
          </a:p>
        </p:txBody>
      </p:sp>
    </p:spTree>
    <p:extLst>
      <p:ext uri="{BB962C8B-B14F-4D97-AF65-F5344CB8AC3E}">
        <p14:creationId xmlns:p14="http://schemas.microsoft.com/office/powerpoint/2010/main" val="39533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5 </a:t>
            </a:r>
            <a:r>
              <a:rPr lang="en-US" dirty="0"/>
              <a:t>(19; 13%)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82" y="1709080"/>
            <a:ext cx="2371556" cy="2985067"/>
          </a:xfrm>
        </p:spPr>
      </p:pic>
      <p:sp>
        <p:nvSpPr>
          <p:cNvPr id="5" name="TextBox 4"/>
          <p:cNvSpPr txBox="1"/>
          <p:nvPr/>
        </p:nvSpPr>
        <p:spPr>
          <a:xfrm>
            <a:off x="7254582" y="4681551"/>
            <a:ext cx="4073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Cambria Russell-Herrera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2015</a:t>
            </a:r>
          </a:p>
          <a:p>
            <a:r>
              <a:rPr lang="en-US" sz="2400" dirty="0"/>
              <a:t>Art (Sculpture) Studio Manager</a:t>
            </a:r>
          </a:p>
        </p:txBody>
      </p:sp>
      <p:pic>
        <p:nvPicPr>
          <p:cNvPr id="6" name="Classes Directly Applicable Cambria Russ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1582" y="588188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4046" y="2290687"/>
            <a:ext cx="51723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Directly-Applicable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7199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6 </a:t>
            </a:r>
            <a:r>
              <a:rPr lang="en-US" dirty="0"/>
              <a:t>(17, 11%)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0" y="2521579"/>
            <a:ext cx="416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Professionalism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7B663E-4234-44BF-9E62-30A4634B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300" y="4457699"/>
            <a:ext cx="2959100" cy="12319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Julian Lenz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EPD,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Account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3997B-324F-4E6E-BC36-8FDE6E9CE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15" y="1552575"/>
            <a:ext cx="2778125" cy="2778125"/>
          </a:xfrm>
          <a:prstGeom prst="rect">
            <a:avLst/>
          </a:prstGeom>
        </p:spPr>
      </p:pic>
      <p:pic>
        <p:nvPicPr>
          <p:cNvPr id="10" name="1 Professionalism Julian Lenz 56 sec">
            <a:hlinkClick r:id="" action="ppaction://media"/>
            <a:extLst>
              <a:ext uri="{FF2B5EF4-FFF2-40B4-BE49-F238E27FC236}">
                <a16:creationId xmlns:a16="http://schemas.microsoft.com/office/drawing/2014/main" id="{0914E1FC-CF1F-4322-8AF1-A1BF6DEE4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9115" y="551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7 </a:t>
            </a:r>
            <a:r>
              <a:rPr lang="en-US" dirty="0"/>
              <a:t>(16, 11%)</a:t>
            </a:r>
          </a:p>
        </p:txBody>
      </p:sp>
      <p:pic>
        <p:nvPicPr>
          <p:cNvPr id="4098" name="Picture 2" descr="http://blockschwenkcollective.com/cool_by_osmosis/wp-content/uploads/2015/12/Leah-Hinton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690688"/>
            <a:ext cx="2498498" cy="24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3700" y="4255135"/>
            <a:ext cx="2700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Leah Hinton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Staffing Coordinator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1" y="2521579"/>
            <a:ext cx="381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Business Skills</a:t>
            </a:r>
          </a:p>
        </p:txBody>
      </p:sp>
      <p:pic>
        <p:nvPicPr>
          <p:cNvPr id="4" name="Business Skills Leah Hinton 24 sec">
            <a:hlinkClick r:id="" action="ppaction://media"/>
            <a:extLst>
              <a:ext uri="{FF2B5EF4-FFF2-40B4-BE49-F238E27FC236}">
                <a16:creationId xmlns:a16="http://schemas.microsoft.com/office/drawing/2014/main" id="{46F552A3-4DC9-46BD-A5DC-60BD216E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700" y="552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4791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951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#1 </a:t>
            </a:r>
            <a:r>
              <a:rPr lang="en-US" dirty="0"/>
              <a:t>(61, 41%)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694" y="4279900"/>
            <a:ext cx="302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Dawn-Marie Dunn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EPD + Pro. Music, 2012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Software QA Engineer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3918" y="2267899"/>
            <a:ext cx="4288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Seize opportunities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and try things.</a:t>
            </a:r>
          </a:p>
        </p:txBody>
      </p:sp>
      <p:pic>
        <p:nvPicPr>
          <p:cNvPr id="4" name="3 Seize Opportunities Dawn-Marie Dunn 24s">
            <a:hlinkClick r:id="" action="ppaction://media"/>
            <a:extLst>
              <a:ext uri="{FF2B5EF4-FFF2-40B4-BE49-F238E27FC236}">
                <a16:creationId xmlns:a16="http://schemas.microsoft.com/office/drawing/2014/main" id="{8C2B6168-B15F-4E4F-93DC-FF7AE079908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241" y="5494114"/>
            <a:ext cx="609600" cy="609600"/>
          </a:xfr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2E568E4-51BA-4130-A271-9E2848900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1" y="1685386"/>
            <a:ext cx="1866350" cy="24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#2 </a:t>
            </a:r>
            <a:r>
              <a:rPr lang="en-US" dirty="0"/>
              <a:t>(55, 37%)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9801" y="2468601"/>
            <a:ext cx="33263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It’s OK to work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outside music.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F4B2-CE65-477B-91D6-FA0114603B9E}"/>
              </a:ext>
            </a:extLst>
          </p:cNvPr>
          <p:cNvSpPr/>
          <p:nvPr/>
        </p:nvSpPr>
        <p:spPr>
          <a:xfrm>
            <a:off x="7835418" y="45163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Phil Lee,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2007</a:t>
            </a:r>
          </a:p>
          <a:p>
            <a:r>
              <a:rPr lang="en-US" sz="2400" dirty="0"/>
              <a:t>Computer Support Engineer</a:t>
            </a:r>
          </a:p>
        </p:txBody>
      </p:sp>
      <p:pic>
        <p:nvPicPr>
          <p:cNvPr id="11" name="Picture 2" descr="phil-lee">
            <a:extLst>
              <a:ext uri="{FF2B5EF4-FFF2-40B4-BE49-F238E27FC236}">
                <a16:creationId xmlns:a16="http://schemas.microsoft.com/office/drawing/2014/main" id="{89CD69D8-C1CE-4CDE-975C-E4AF81C9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40" y="1782141"/>
            <a:ext cx="2696360" cy="26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 Okay to work outside music Phil Lee 39 sec">
            <a:hlinkClick r:id="" action="ppaction://media"/>
            <a:extLst>
              <a:ext uri="{FF2B5EF4-FFF2-40B4-BE49-F238E27FC236}">
                <a16:creationId xmlns:a16="http://schemas.microsoft.com/office/drawing/2014/main" id="{AFB73B88-91FE-42E7-BA0F-F0B8BF30B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3643" y="5605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#3 </a:t>
            </a:r>
            <a:r>
              <a:rPr lang="en-US" dirty="0"/>
              <a:t>(49, 33%)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592" y="2347387"/>
            <a:ext cx="36047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Figure out what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you really want.</a:t>
            </a:r>
          </a:p>
        </p:txBody>
      </p:sp>
      <p:pic>
        <p:nvPicPr>
          <p:cNvPr id="5" name="3 OK to work outside music John Branch 1m1s">
            <a:hlinkClick r:id="" action="ppaction://media"/>
            <a:extLst>
              <a:ext uri="{FF2B5EF4-FFF2-40B4-BE49-F238E27FC236}">
                <a16:creationId xmlns:a16="http://schemas.microsoft.com/office/drawing/2014/main" id="{45BB2940-C441-41D5-AEBF-FA1083E6D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8199" y="556639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4B7BEC-6A70-4336-9EFE-42C12F8B8EC3}"/>
              </a:ext>
            </a:extLst>
          </p:cNvPr>
          <p:cNvSpPr txBox="1"/>
          <p:nvPr/>
        </p:nvSpPr>
        <p:spPr>
          <a:xfrm>
            <a:off x="7188199" y="4366064"/>
            <a:ext cx="32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Branch</a:t>
            </a:r>
          </a:p>
          <a:p>
            <a:r>
              <a:rPr lang="en-US" sz="2400" dirty="0"/>
              <a:t>EPD, 2010</a:t>
            </a:r>
          </a:p>
          <a:p>
            <a:r>
              <a:rPr lang="en-US" sz="2400" dirty="0"/>
              <a:t>Tech. Support Supervisor</a:t>
            </a:r>
          </a:p>
        </p:txBody>
      </p:sp>
      <p:pic>
        <p:nvPicPr>
          <p:cNvPr id="1026" name="Picture 2" descr="http://www.otherberkleealumni.com/wp-content/uploads/2017/07/John-Branch.jpg">
            <a:extLst>
              <a:ext uri="{FF2B5EF4-FFF2-40B4-BE49-F238E27FC236}">
                <a16:creationId xmlns:a16="http://schemas.microsoft.com/office/drawing/2014/main" id="{B4A516F6-1C42-4DDE-995E-7715EB14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99" y="1813541"/>
            <a:ext cx="36861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b="1" dirty="0"/>
              <a:t>Three topics:</a:t>
            </a:r>
          </a:p>
          <a:p>
            <a:pPr lvl="1"/>
            <a:r>
              <a:rPr lang="en-US" b="1" dirty="0"/>
              <a:t>Describing their current job.</a:t>
            </a:r>
          </a:p>
          <a:p>
            <a:pPr lvl="1"/>
            <a:r>
              <a:rPr lang="en-US" b="1" dirty="0"/>
              <a:t>Recounting their path from Berklee to what they do now.</a:t>
            </a:r>
          </a:p>
          <a:p>
            <a:pPr lvl="1"/>
            <a:r>
              <a:rPr lang="en-US" b="1" dirty="0"/>
              <a:t>Sharing thoughts and advice.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8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#4 </a:t>
            </a:r>
            <a:r>
              <a:rPr lang="en-US" dirty="0"/>
              <a:t>(46, 31%)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0" y="4465801"/>
            <a:ext cx="4597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Lahr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2016</a:t>
            </a:r>
          </a:p>
          <a:p>
            <a:r>
              <a:rPr lang="en-US" sz="2400" dirty="0"/>
              <a:t>Dir. of Strategic Partnerships (Sales)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323" y="2286798"/>
            <a:ext cx="3793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Network and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research careers.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38128"/>
            <a:ext cx="2620781" cy="2620781"/>
          </a:xfrm>
        </p:spPr>
      </p:pic>
      <p:pic>
        <p:nvPicPr>
          <p:cNvPr id="13" name="3 Network John Lah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563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#5 </a:t>
            </a:r>
            <a:r>
              <a:rPr lang="en-US" dirty="0"/>
              <a:t>(34, 23%)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99" y="1690688"/>
            <a:ext cx="4459782" cy="2973188"/>
          </a:xfrm>
        </p:spPr>
      </p:pic>
      <p:sp>
        <p:nvSpPr>
          <p:cNvPr id="5" name="TextBox 4"/>
          <p:cNvSpPr txBox="1"/>
          <p:nvPr/>
        </p:nvSpPr>
        <p:spPr>
          <a:xfrm>
            <a:off x="1054874" y="4663876"/>
            <a:ext cx="3799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Claudia </a:t>
            </a:r>
            <a:r>
              <a:rPr lang="en-US" sz="2400" dirty="0" err="1"/>
              <a:t>Caliano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2009</a:t>
            </a:r>
          </a:p>
          <a:p>
            <a:r>
              <a:rPr lang="en-US" sz="2400" dirty="0"/>
              <a:t>Corporate Trainer Consultant</a:t>
            </a:r>
          </a:p>
        </p:txBody>
      </p:sp>
      <p:pic>
        <p:nvPicPr>
          <p:cNvPr id="6" name="3 Be Realistic Claudia Caliano 43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99" y="5864205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0" y="2207786"/>
            <a:ext cx="438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Be realistic.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(And the first years can be tough.)</a:t>
            </a:r>
          </a:p>
        </p:txBody>
      </p:sp>
    </p:spTree>
    <p:extLst>
      <p:ext uri="{BB962C8B-B14F-4D97-AF65-F5344CB8AC3E}">
        <p14:creationId xmlns:p14="http://schemas.microsoft.com/office/powerpoint/2010/main" val="32312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#6 </a:t>
            </a:r>
            <a:r>
              <a:rPr lang="en-US" dirty="0"/>
              <a:t>(28, 19%)</a:t>
            </a:r>
          </a:p>
        </p:txBody>
      </p:sp>
      <p:sp>
        <p:nvSpPr>
          <p:cNvPr id="8" name="AutoShape 2" descr="Inline imag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90910" y="4204037"/>
            <a:ext cx="3062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Morgan Mallory,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2012</a:t>
            </a:r>
          </a:p>
          <a:p>
            <a:r>
              <a:rPr lang="en-US" sz="2400" dirty="0"/>
              <a:t>Office Equipment Sales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8669" y="2413509"/>
            <a:ext cx="2567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Work hard.</a:t>
            </a:r>
          </a:p>
        </p:txBody>
      </p:sp>
      <p:pic>
        <p:nvPicPr>
          <p:cNvPr id="3074" name="Picture 2" descr="Image may contain: 1 per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01" y="1453634"/>
            <a:ext cx="2608781" cy="26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 Work Hard Morgan Mallory">
            <a:hlinkClick r:id="" action="ppaction://media"/>
            <a:extLst>
              <a:ext uri="{FF2B5EF4-FFF2-40B4-BE49-F238E27FC236}">
                <a16:creationId xmlns:a16="http://schemas.microsoft.com/office/drawing/2014/main" id="{F970A9EB-BE79-4FCA-981A-81735EA4BB0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1201" y="5452301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205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#7 </a:t>
            </a:r>
            <a:r>
              <a:rPr lang="en-US" dirty="0"/>
              <a:t>(27, 18%)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2615386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Move forward.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21380-9B8D-42FA-8B0A-97D3263D1D8E}"/>
              </a:ext>
            </a:extLst>
          </p:cNvPr>
          <p:cNvSpPr txBox="1"/>
          <p:nvPr/>
        </p:nvSpPr>
        <p:spPr>
          <a:xfrm>
            <a:off x="1098599" y="4247970"/>
            <a:ext cx="3100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Alex Bercow</a:t>
            </a:r>
          </a:p>
          <a:p>
            <a:r>
              <a:rPr lang="en-US" sz="2400" dirty="0"/>
              <a:t>EPD, 2016</a:t>
            </a:r>
            <a:br>
              <a:rPr lang="en-US" sz="2400" dirty="0"/>
            </a:br>
            <a:r>
              <a:rPr lang="en-US" sz="2400" dirty="0"/>
              <a:t>Customer Tech Support</a:t>
            </a:r>
          </a:p>
        </p:txBody>
      </p:sp>
      <p:pic>
        <p:nvPicPr>
          <p:cNvPr id="10" name="3 Move Forward Alex Bercow 51s">
            <a:hlinkClick r:id="" action="ppaction://media"/>
            <a:extLst>
              <a:ext uri="{FF2B5EF4-FFF2-40B4-BE49-F238E27FC236}">
                <a16:creationId xmlns:a16="http://schemas.microsoft.com/office/drawing/2014/main" id="{FA78BE54-609B-4B32-81F7-28CF5D9934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5448299"/>
            <a:ext cx="609600" cy="609600"/>
          </a:xfrm>
        </p:spPr>
      </p:pic>
      <p:pic>
        <p:nvPicPr>
          <p:cNvPr id="1026" name="Picture 2" descr="http://www.otherberkleealumni.com/wp-content/uploads/2017/08/alex-bercow.jpg">
            <a:extLst>
              <a:ext uri="{FF2B5EF4-FFF2-40B4-BE49-F238E27FC236}">
                <a16:creationId xmlns:a16="http://schemas.microsoft.com/office/drawing/2014/main" id="{5175CFFE-2EED-45DC-BCAC-7ABCCF4F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99" y="1690688"/>
            <a:ext cx="2557282" cy="25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#8 </a:t>
            </a:r>
            <a:r>
              <a:rPr lang="en-US" dirty="0"/>
              <a:t>(19, 13%)</a:t>
            </a:r>
          </a:p>
        </p:txBody>
      </p:sp>
      <p:pic>
        <p:nvPicPr>
          <p:cNvPr id="1026" name="Picture 2" descr="Jared Winegra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6906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350" y="4548188"/>
            <a:ext cx="3951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Jared </a:t>
            </a:r>
            <a:r>
              <a:rPr lang="en-US" sz="2400" dirty="0" err="1"/>
              <a:t>Winegrad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Venture Capital Fund Principal</a:t>
            </a:r>
          </a:p>
        </p:txBody>
      </p:sp>
      <p:pic>
        <p:nvPicPr>
          <p:cNvPr id="5" name="3 Be Optimistic Jared Winegrad 38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350" y="574851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2300" y="2765495"/>
            <a:ext cx="2430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Be can-do.</a:t>
            </a:r>
          </a:p>
        </p:txBody>
      </p:sp>
    </p:spTree>
    <p:extLst>
      <p:ext uri="{BB962C8B-B14F-4D97-AF65-F5344CB8AC3E}">
        <p14:creationId xmlns:p14="http://schemas.microsoft.com/office/powerpoint/2010/main" val="24305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5880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4593" y="1397000"/>
            <a:ext cx="435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Also: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Apply your music skills. </a:t>
            </a:r>
            <a:r>
              <a:rPr lang="en-US" sz="2000" dirty="0"/>
              <a:t>(15)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Be responsible with your money. </a:t>
            </a:r>
            <a:r>
              <a:rPr lang="en-US" sz="2000" dirty="0"/>
              <a:t>(10) </a:t>
            </a:r>
          </a:p>
        </p:txBody>
      </p:sp>
    </p:spTree>
    <p:extLst>
      <p:ext uri="{BB962C8B-B14F-4D97-AF65-F5344CB8AC3E}">
        <p14:creationId xmlns:p14="http://schemas.microsoft.com/office/powerpoint/2010/main" val="162535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 Relationship with Music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802979"/>
              </p:ext>
            </p:extLst>
          </p:nvPr>
        </p:nvGraphicFramePr>
        <p:xfrm>
          <a:off x="368300" y="1558131"/>
          <a:ext cx="5918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5 relationship with music henry moyerman 36 sec">
            <a:hlinkClick r:id="" action="ppaction://media"/>
            <a:extLst>
              <a:ext uri="{FF2B5EF4-FFF2-40B4-BE49-F238E27FC236}">
                <a16:creationId xmlns:a16="http://schemas.microsoft.com/office/drawing/2014/main" id="{CFCD47B8-004A-43FC-9E84-ECABFF848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499" y="597655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B4D70-0AE9-43E0-832F-45F7FF3AD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1558130"/>
            <a:ext cx="2848769" cy="2848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A4364-22D5-49F0-BCF0-E3CFCFA2B48B}"/>
              </a:ext>
            </a:extLst>
          </p:cNvPr>
          <p:cNvSpPr txBox="1"/>
          <p:nvPr/>
        </p:nvSpPr>
        <p:spPr>
          <a:xfrm>
            <a:off x="7810499" y="4406899"/>
            <a:ext cx="401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Henry </a:t>
            </a:r>
            <a:r>
              <a:rPr lang="en-US" sz="2400" dirty="0" err="1"/>
              <a:t>Moyerman</a:t>
            </a:r>
            <a:endParaRPr lang="en-US" sz="2400" dirty="0"/>
          </a:p>
          <a:p>
            <a:r>
              <a:rPr lang="en-US" sz="2400" dirty="0"/>
              <a:t>MP&amp;E + EPD, 2011</a:t>
            </a:r>
          </a:p>
          <a:p>
            <a:r>
              <a:rPr lang="en-US" sz="2400" dirty="0"/>
              <a:t>(Technical) Product Manager</a:t>
            </a:r>
          </a:p>
          <a:p>
            <a:r>
              <a:rPr lang="en-US" sz="2400" i="1" dirty="0"/>
              <a:t>Masters in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70141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7727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60BA-2E81-4FF1-BBC6-3B690AE7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EB3B-B157-4F09-B099-9E1BE03B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54600" cy="1428751"/>
          </a:xfrm>
        </p:spPr>
        <p:txBody>
          <a:bodyPr>
            <a:normAutofit/>
          </a:bodyPr>
          <a:lstStyle/>
          <a:p>
            <a:r>
              <a:rPr lang="en-US" dirty="0"/>
              <a:t>What you learned at Berklee will prove useful in many fields.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Graduates at the 2009 commencement.">
            <a:extLst>
              <a:ext uri="{FF2B5EF4-FFF2-40B4-BE49-F238E27FC236}">
                <a16:creationId xmlns:a16="http://schemas.microsoft.com/office/drawing/2014/main" id="{B4664638-8A56-4A9C-A4A4-10B66429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396113" cy="20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C60F3-5161-47A0-9AC6-7C326FEC0958}"/>
              </a:ext>
            </a:extLst>
          </p:cNvPr>
          <p:cNvSpPr txBox="1"/>
          <p:nvPr/>
        </p:nvSpPr>
        <p:spPr>
          <a:xfrm>
            <a:off x="838200" y="3222488"/>
            <a:ext cx="5054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Try things with an open mind; it’s perfectly OK if you end up working outside music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DB008-B3D8-4477-9C8C-B9DE23499824}"/>
              </a:ext>
            </a:extLst>
          </p:cNvPr>
          <p:cNvSpPr txBox="1"/>
          <p:nvPr/>
        </p:nvSpPr>
        <p:spPr>
          <a:xfrm>
            <a:off x="838200" y="5063173"/>
            <a:ext cx="4762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Music will still be part of your life (if you want it to be), regardless of your profession.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B6768-DE26-4064-98C8-58E5B180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2" y="3902236"/>
            <a:ext cx="3808200" cy="254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44AA2-96FF-4264-BFC6-37D2D9EBA448}"/>
              </a:ext>
            </a:extLst>
          </p:cNvPr>
          <p:cNvSpPr txBox="1"/>
          <p:nvPr/>
        </p:nvSpPr>
        <p:spPr>
          <a:xfrm>
            <a:off x="6050679" y="6454775"/>
            <a:ext cx="46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Amy Puffer; MP&amp;E 2016; Video Post-Production Asst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Last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26" y="1500187"/>
            <a:ext cx="2431147" cy="2431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950" y="4034374"/>
            <a:ext cx="2742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Stephanie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Olmanni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 Scoring + EPD,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Registered Nurse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B.S. in Nursing</a:t>
            </a:r>
          </a:p>
        </p:txBody>
      </p:sp>
      <p:pic>
        <p:nvPicPr>
          <p:cNvPr id="4" name="4 Dont Regret Berklee Stephanie Olmanni 45 sec">
            <a:hlinkClick r:id="" action="ppaction://media"/>
            <a:extLst>
              <a:ext uri="{FF2B5EF4-FFF2-40B4-BE49-F238E27FC236}">
                <a16:creationId xmlns:a16="http://schemas.microsoft.com/office/drawing/2014/main" id="{F92926A5-4006-4C6E-A75C-798CB6B36E9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0426" y="546085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979337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Don’t forget to check out </a:t>
            </a:r>
            <a:r>
              <a:rPr lang="en-US" sz="3600" dirty="0">
                <a:solidFill>
                  <a:srgbClr val="0070C0"/>
                </a:solidFill>
              </a:rPr>
              <a:t>OtherBerkleeAlumni.com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4800" dirty="0"/>
              <a:t>Any questions?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957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b="1" dirty="0"/>
              <a:t>150 interviews done as of mid-September, 2018.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87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No, really.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We’re done here.</a:t>
            </a:r>
          </a:p>
        </p:txBody>
      </p:sp>
    </p:spTree>
    <p:extLst>
      <p:ext uri="{BB962C8B-B14F-4D97-AF65-F5344CB8AC3E}">
        <p14:creationId xmlns:p14="http://schemas.microsoft.com/office/powerpoint/2010/main" val="1671594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7060-8EDB-4C0C-AC14-0482A7D5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OK I lied.  A few extra slides: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FB82-D3BA-41FB-B804-57FCF0CA5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00B050"/>
                </a:solidFill>
              </a:rPr>
              <a:t>Business</a:t>
            </a:r>
            <a:r>
              <a:rPr lang="en-US" dirty="0"/>
              <a:t>” = </a:t>
            </a:r>
            <a:r>
              <a:rPr lang="en-US" dirty="0" err="1"/>
              <a:t>MBus</a:t>
            </a:r>
            <a:r>
              <a:rPr lang="en-US" dirty="0"/>
              <a:t> + Pro</a:t>
            </a:r>
          </a:p>
          <a:p>
            <a:r>
              <a:rPr lang="en-US" dirty="0"/>
              <a:t>“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</a:t>
            </a:r>
            <a:r>
              <a:rPr lang="en-US" dirty="0"/>
              <a:t>” = MP&amp;E, EPD, CWP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7030A0"/>
                </a:solidFill>
              </a:rPr>
              <a:t>Other</a:t>
            </a:r>
            <a:r>
              <a:rPr lang="en-US" dirty="0"/>
              <a:t>” = everything else,</a:t>
            </a:r>
          </a:p>
          <a:p>
            <a:pPr marL="0" indent="0">
              <a:buNone/>
            </a:pPr>
            <a:r>
              <a:rPr lang="en-US" dirty="0"/>
              <a:t>                     including </a:t>
            </a:r>
            <a:r>
              <a:rPr lang="en-US" dirty="0" err="1"/>
              <a:t>BoCo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0A4296-9568-4626-A840-AE88C8284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581699"/>
              </p:ext>
            </p:extLst>
          </p:nvPr>
        </p:nvGraphicFramePr>
        <p:xfrm>
          <a:off x="5473700" y="1371599"/>
          <a:ext cx="4686300" cy="431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6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Principal Instrument / Gender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286696"/>
              </p:ext>
            </p:extLst>
          </p:nvPr>
        </p:nvGraphicFramePr>
        <p:xfrm>
          <a:off x="1333500" y="195738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7710146"/>
              </p:ext>
            </p:extLst>
          </p:nvPr>
        </p:nvGraphicFramePr>
        <p:xfrm>
          <a:off x="838202" y="1825625"/>
          <a:ext cx="5092698" cy="448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29600" y="46699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37542748"/>
              </p:ext>
            </p:extLst>
          </p:nvPr>
        </p:nvGraphicFramePr>
        <p:xfrm>
          <a:off x="6591300" y="1822450"/>
          <a:ext cx="4381500" cy="403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5766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2E3C-92EA-4C24-891C-087B0C1D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They Are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72692B-78E1-4EB6-A861-A8B80F0BD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425168"/>
              </p:ext>
            </p:extLst>
          </p:nvPr>
        </p:nvGraphicFramePr>
        <p:xfrm>
          <a:off x="838200" y="1812471"/>
          <a:ext cx="10515600" cy="436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877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OK, now </a:t>
            </a:r>
            <a:r>
              <a:rPr lang="en-US" dirty="0"/>
              <a:t>that’s all I got.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Over and out.</a:t>
            </a:r>
          </a:p>
        </p:txBody>
      </p:sp>
    </p:spTree>
    <p:extLst>
      <p:ext uri="{BB962C8B-B14F-4D97-AF65-F5344CB8AC3E}">
        <p14:creationId xmlns:p14="http://schemas.microsoft.com/office/powerpoint/2010/main" val="5389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dirty="0"/>
              <a:t>150 interviews done as of mid-September, 2018.</a:t>
            </a:r>
          </a:p>
          <a:p>
            <a:r>
              <a:rPr lang="en-US" b="1" dirty="0"/>
              <a:t>All interviews can be seen at </a:t>
            </a:r>
            <a:r>
              <a:rPr lang="en-US" b="1" dirty="0">
                <a:solidFill>
                  <a:srgbClr val="0070C0"/>
                </a:solidFill>
              </a:rPr>
              <a:t>OtherBerkleeAlumni.com</a:t>
            </a:r>
            <a:r>
              <a:rPr lang="en-US" b="1" dirty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7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pPr algn="ctr"/>
            <a:r>
              <a:rPr lang="en-US" dirty="0"/>
              <a:t>Majors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545092"/>
              </p:ext>
            </p:extLst>
          </p:nvPr>
        </p:nvGraphicFramePr>
        <p:xfrm>
          <a:off x="520700" y="1049867"/>
          <a:ext cx="11137900" cy="512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71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Year of Graduation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7424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562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684001"/>
              </p:ext>
            </p:extLst>
          </p:nvPr>
        </p:nvGraphicFramePr>
        <p:xfrm>
          <a:off x="268515" y="1886700"/>
          <a:ext cx="72498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A372F8-FB5D-4578-AB13-2C5D2636A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722415"/>
              </p:ext>
            </p:extLst>
          </p:nvPr>
        </p:nvGraphicFramePr>
        <p:xfrm>
          <a:off x="6515100" y="1944122"/>
          <a:ext cx="5408385" cy="429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82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 --</a:t>
            </a:r>
            <a:br>
              <a:rPr lang="en-US" dirty="0"/>
            </a:br>
            <a:r>
              <a:rPr lang="en-US" dirty="0"/>
              <a:t>Broken out by Berklee Major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894590"/>
              </p:ext>
            </p:extLst>
          </p:nvPr>
        </p:nvGraphicFramePr>
        <p:xfrm>
          <a:off x="249382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40913798"/>
              </p:ext>
            </p:extLst>
          </p:nvPr>
        </p:nvGraphicFramePr>
        <p:xfrm flipV="1">
          <a:off x="7065818" y="6434051"/>
          <a:ext cx="99753" cy="1230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BCD5986-55D0-43FE-8F84-682799F9E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820002"/>
              </p:ext>
            </p:extLst>
          </p:nvPr>
        </p:nvGraphicFramePr>
        <p:xfrm>
          <a:off x="4139738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8B6EBEB-BD63-456F-A580-EED417232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252127"/>
              </p:ext>
            </p:extLst>
          </p:nvPr>
        </p:nvGraphicFramePr>
        <p:xfrm>
          <a:off x="7735389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29CEB2-46F3-42DA-A084-1D101EA3248A}"/>
              </a:ext>
            </a:extLst>
          </p:cNvPr>
          <p:cNvSpPr txBox="1"/>
          <p:nvPr/>
        </p:nvSpPr>
        <p:spPr>
          <a:xfrm>
            <a:off x="1395591" y="178660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MBus</a:t>
            </a:r>
            <a:r>
              <a:rPr lang="en-US" sz="2400" b="1" dirty="0"/>
              <a:t> + Pro.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775B1-240E-463F-A337-8A7B4EE33B07}"/>
              </a:ext>
            </a:extLst>
          </p:cNvPr>
          <p:cNvSpPr txBox="1"/>
          <p:nvPr/>
        </p:nvSpPr>
        <p:spPr>
          <a:xfrm>
            <a:off x="4893275" y="1786606"/>
            <a:ext cx="2390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MP&amp;E, EPD, CWP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44391-BFEC-4D12-B5B4-EDEE487EBECD}"/>
              </a:ext>
            </a:extLst>
          </p:cNvPr>
          <p:cNvSpPr txBox="1"/>
          <p:nvPr/>
        </p:nvSpPr>
        <p:spPr>
          <a:xfrm>
            <a:off x="9313506" y="1786606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70649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10017</TotalTime>
  <Words>1143</Words>
  <Application>Microsoft Office PowerPoint</Application>
  <PresentationFormat>Widescreen</PresentationFormat>
  <Paragraphs>212</Paragraphs>
  <Slides>44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Berklee Alumni Working Outside of Music: Paths, Thoughts, and Advice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Majors</vt:lpstr>
      <vt:lpstr>Year of Graduation</vt:lpstr>
      <vt:lpstr>What They’re Doing Now</vt:lpstr>
      <vt:lpstr>What They’re Doing Now -- Broken out by Berklee Major</vt:lpstr>
      <vt:lpstr>Additional Degrees</vt:lpstr>
      <vt:lpstr>Years Until Their Non-Music Career Started</vt:lpstr>
      <vt:lpstr>…Excluding Time as a Full-Time Student </vt:lpstr>
      <vt:lpstr>Years working in Music</vt:lpstr>
      <vt:lpstr>When They Left Music as a Career, They… </vt:lpstr>
      <vt:lpstr>A (narrow) majority of music jobs were  relevant to their non-music careers. </vt:lpstr>
      <vt:lpstr>How They Got Their First Non-Music-Career Job</vt:lpstr>
      <vt:lpstr>Their First Non-Music-Career Job</vt:lpstr>
      <vt:lpstr>Full Details at OtherBerkleeAlumni.com</vt:lpstr>
      <vt:lpstr>What Berklee Did Well #1 (61; 41%)</vt:lpstr>
      <vt:lpstr>What Berklee Did Well #2 (50; 33%)</vt:lpstr>
      <vt:lpstr>What Berklee Did Well #3 (43; 29%)</vt:lpstr>
      <vt:lpstr>What Berklee Did Well #4 (21, 14%)</vt:lpstr>
      <vt:lpstr>What Berklee Did Well #5 (19; 13%)</vt:lpstr>
      <vt:lpstr>What Berklee Did Well #6 (17, 11%)</vt:lpstr>
      <vt:lpstr>What Berklee Did Well #7 (16, 11%)</vt:lpstr>
      <vt:lpstr>What Berklee Did Well</vt:lpstr>
      <vt:lpstr>Advice for Current Students #1 (61, 41%)</vt:lpstr>
      <vt:lpstr>Advice for Current Students #2 (55, 37%)</vt:lpstr>
      <vt:lpstr>Advice for Current Students #3 (49, 33%)</vt:lpstr>
      <vt:lpstr>Advice for Current Students #4 (46, 31%)</vt:lpstr>
      <vt:lpstr>Advice for Current Students #5 (34, 23%)</vt:lpstr>
      <vt:lpstr>Advice for Current Students #6 (28, 19%)</vt:lpstr>
      <vt:lpstr>Advice for Current Students #7 (27, 18%)</vt:lpstr>
      <vt:lpstr>Advice for Current Students #8 (19, 13%)</vt:lpstr>
      <vt:lpstr>Advice for Current Students</vt:lpstr>
      <vt:lpstr>Current Relationship with Music</vt:lpstr>
      <vt:lpstr>In Conclusion</vt:lpstr>
      <vt:lpstr>Last Words</vt:lpstr>
      <vt:lpstr>Thank you!</vt:lpstr>
      <vt:lpstr>No, really.</vt:lpstr>
      <vt:lpstr>OK I lied.  A few extra slides:</vt:lpstr>
      <vt:lpstr>Principal Instrument / Gender</vt:lpstr>
      <vt:lpstr>Where They Are</vt:lpstr>
      <vt:lpstr>OK, now that’s all I got.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Kevin Block-Schwenk</dc:creator>
  <cp:lastModifiedBy>Kevin Block-Schwenk</cp:lastModifiedBy>
  <cp:revision>541</cp:revision>
  <dcterms:created xsi:type="dcterms:W3CDTF">2016-12-27T15:25:56Z</dcterms:created>
  <dcterms:modified xsi:type="dcterms:W3CDTF">2018-10-03T13:37:54Z</dcterms:modified>
</cp:coreProperties>
</file>